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  <p:sldId id="294" r:id="rId23"/>
    <p:sldId id="288" r:id="rId24"/>
    <p:sldId id="289" r:id="rId25"/>
    <p:sldId id="290" r:id="rId26"/>
    <p:sldId id="291" r:id="rId27"/>
    <p:sldId id="292" r:id="rId28"/>
    <p:sldId id="293" r:id="rId29"/>
    <p:sldId id="295" r:id="rId3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8484" autoAdjust="0"/>
  </p:normalViewPr>
  <p:slideViewPr>
    <p:cSldViewPr snapToGrid="0" showGuides="1">
      <p:cViewPr>
        <p:scale>
          <a:sx n="66" d="100"/>
          <a:sy n="66" d="100"/>
        </p:scale>
        <p:origin x="1116" y="9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649D-ADFC-45C3-92B2-C283080341A5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87D0A-1D7B-4001-9237-850CDDC19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85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  <a:p>
            <a:r>
              <a:rPr kumimoji="1" lang="ja-JP" altLang="en-US" dirty="0" smtClean="0"/>
              <a:t>国土数値情報　</a:t>
            </a:r>
            <a:r>
              <a:rPr kumimoji="1" lang="en-GB" altLang="ja-JP" dirty="0" smtClean="0"/>
              <a:t>http://nlftp.mlit.go.jp/ksj/index.html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08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平均中心標準距離</a:t>
            </a:r>
            <a:endParaRPr kumimoji="1" lang="en-US" altLang="ja-JP" dirty="0" smtClean="0"/>
          </a:p>
          <a:p>
            <a:r>
              <a:rPr lang="ja-JP" altLang="en-US" dirty="0" smtClean="0"/>
              <a:t>標準偏差楕円</a:t>
            </a:r>
          </a:p>
          <a:p>
            <a:r>
              <a:rPr lang="ja-JP" altLang="en-US" dirty="0" smtClean="0"/>
              <a:t>中間地点</a:t>
            </a:r>
            <a:endParaRPr lang="en-US" altLang="ja-JP" dirty="0" smtClean="0"/>
          </a:p>
          <a:p>
            <a:r>
              <a:rPr kumimoji="1" lang="ja-JP" altLang="en-US" dirty="0" smtClean="0"/>
              <a:t>最近隣距離の中心</a:t>
            </a:r>
            <a:endParaRPr kumimoji="1" lang="en-US" altLang="ja-JP" dirty="0" smtClean="0"/>
          </a:p>
          <a:p>
            <a:r>
              <a:rPr lang="ja-JP" altLang="en-US" dirty="0" smtClean="0"/>
              <a:t>平均方向と分散</a:t>
            </a:r>
            <a:endParaRPr lang="en-US" altLang="ja-JP" dirty="0" smtClean="0"/>
          </a:p>
          <a:p>
            <a:r>
              <a:rPr kumimoji="1" lang="ja-JP" altLang="en-US" dirty="0" smtClean="0"/>
              <a:t>凸包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5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nij.gov/topics/technology/maps/Pages/crimestat.asp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96952" y="2545464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14. </a:t>
            </a:r>
            <a:r>
              <a:rPr kumimoji="1" lang="ja-JP" altLang="en-US" sz="4000" dirty="0" smtClean="0"/>
              <a:t>点データの分析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メッシュ内のポイント数で色分けする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010276"/>
            <a:ext cx="5557377" cy="4238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8631"/>
            <a:ext cx="4343707" cy="292107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7017" y="5220602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ポリゴン内のポイント数に応じて色分けを行う。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012403" y="3390900"/>
            <a:ext cx="2559597" cy="152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2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569675"/>
            <a:ext cx="6531429" cy="502103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674685" y="231121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メッシュごとに病院の密度が可視化された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8725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461736"/>
            <a:ext cx="6531429" cy="5021036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flipV="1">
            <a:off x="6037943" y="2293258"/>
            <a:ext cx="4499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5138058" y="2387374"/>
            <a:ext cx="491217" cy="796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 flipV="1">
            <a:off x="3410858" y="3969431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3853542" y="3475945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4553855" y="2972254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6487886" y="211908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松江市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9389" y="207895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出雲市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92217" y="2674041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大田市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91904" y="3183747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浜田市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049220" y="3755128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益田市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0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行政</a:t>
            </a:r>
            <a:r>
              <a:rPr lang="ja-JP" altLang="en-US" b="1" u="none" dirty="0">
                <a:solidFill>
                  <a:srgbClr val="0070C0"/>
                </a:solidFill>
              </a:rPr>
              <a:t>区画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ごとのポイント数を計算する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9" y="1101739"/>
            <a:ext cx="5361215" cy="41381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75" y="2247900"/>
            <a:ext cx="3199700" cy="299202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61534" y="5314318"/>
            <a:ext cx="54825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メッシュ</a:t>
            </a:r>
            <a:r>
              <a:rPr lang="ja-JP" altLang="en-US" b="1" dirty="0" smtClean="0"/>
              <a:t>内のポイント計算と同様に、行政区ごとのポイント数を計算する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83100" y="694542"/>
            <a:ext cx="586090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その前に、デイゾルブして、行政区画を簡素化しておく（次スライドを参照）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92131" y="2247900"/>
            <a:ext cx="2052144" cy="230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1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10" y="703404"/>
            <a:ext cx="5586639" cy="43081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29527"/>
            <a:ext cx="5807528" cy="11476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00" y="3132651"/>
            <a:ext cx="3530826" cy="2534724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lang="ja-JP" altLang="en-US" sz="1800" b="1" u="none" dirty="0" smtClean="0"/>
              <a:t>行政区画のポリゴンをディゾルブする</a:t>
            </a:r>
            <a:endParaRPr kumimoji="1" lang="ja-JP" altLang="en-US" sz="1800" b="1" u="none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8829" y="4472987"/>
            <a:ext cx="2266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入力レイヤに行政区画のポリゴンを指定し、融合フィールドに市町村名のフィールドを選択する。</a:t>
            </a:r>
            <a:endParaRPr kumimoji="1" lang="ja-JP" altLang="en-US" sz="16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04226" y="1290758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ベクタ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＞空間演算ツール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＞融合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951574" y="2626591"/>
            <a:ext cx="439451" cy="50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2333625" y="4657725"/>
            <a:ext cx="704850" cy="7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9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776816"/>
            <a:ext cx="3226807" cy="216997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861805"/>
            <a:ext cx="3152775" cy="2120193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590550" y="100012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800" b="1" u="none" dirty="0" smtClean="0"/>
              <a:t>計算結果の表示の設定</a:t>
            </a:r>
            <a:endParaRPr kumimoji="1" lang="ja-JP" altLang="en-US" sz="1800" b="1" u="none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3363381"/>
            <a:ext cx="3226807" cy="216997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686300" y="4579910"/>
            <a:ext cx="4044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プロパティから表示やラベル設定を調整する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727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4" y="689020"/>
            <a:ext cx="6066972" cy="466398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95537" y="265085"/>
            <a:ext cx="435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行政区画ごとのポイント数を円の大きさで表現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406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401337"/>
            <a:ext cx="5260068" cy="4036027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カーネル密度推計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5605"/>
            <a:ext cx="4219080" cy="2894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647" y="769939"/>
            <a:ext cx="9392315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ヒートマッププラグインをインストールする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（ヒートマッププラグインについては、</a:t>
            </a:r>
            <a:r>
              <a:rPr lang="en-US" altLang="ja-JP" b="1" dirty="0"/>
              <a:t>http://docs.qgis.org/2.2/ja/docs/user_manual/plugins/plugins_heatmap.html</a:t>
            </a:r>
            <a:r>
              <a:rPr kumimoji="1" lang="ja-JP" altLang="en-US" b="1" dirty="0" smtClean="0"/>
              <a:t>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720660" y="1629569"/>
            <a:ext cx="2052144" cy="74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9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75" y="502681"/>
            <a:ext cx="6019800" cy="46233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68263"/>
            <a:ext cx="4533900" cy="50577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00143" y="5376446"/>
            <a:ext cx="5791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入力ポイントレイヤと出力ラスタを設定し、半径を</a:t>
            </a:r>
            <a:r>
              <a:rPr kumimoji="1" lang="en-US" altLang="ja-JP" sz="1600" b="1" dirty="0" smtClean="0"/>
              <a:t>1</a:t>
            </a:r>
            <a:r>
              <a:rPr kumimoji="1" lang="ja-JP" altLang="en-US" sz="1600" b="1" dirty="0" smtClean="0"/>
              <a:t>ｋｍに設定する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698328" y="1065645"/>
            <a:ext cx="1673772" cy="363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5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778232"/>
            <a:ext cx="6057900" cy="465701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76468" y="31808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出力</a:t>
            </a:r>
            <a:r>
              <a:rPr lang="ja-JP" altLang="en-US" sz="1600" b="1" dirty="0" smtClean="0"/>
              <a:t>されたラスタの配色</a:t>
            </a:r>
            <a:r>
              <a:rPr kumimoji="1" lang="ja-JP" altLang="en-US" sz="1600" b="1" dirty="0" smtClean="0"/>
              <a:t>を設定し、表示する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9948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6957" y="106948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点データの分析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238751" y="2370068"/>
            <a:ext cx="39052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１</a:t>
            </a:r>
            <a:r>
              <a:rPr lang="ja-JP" altLang="en-US" sz="1600" b="1" dirty="0"/>
              <a:t>．視覚的分析</a:t>
            </a:r>
            <a:endParaRPr lang="en-US" altLang="ja-JP" sz="1600" b="1" dirty="0"/>
          </a:p>
          <a:p>
            <a:r>
              <a:rPr lang="ja-JP" altLang="en-US" sz="1600" b="1" dirty="0"/>
              <a:t>　　点の分布密度</a:t>
            </a:r>
            <a:r>
              <a:rPr lang="ja-JP" altLang="en-US" sz="1600" b="1" dirty="0" smtClean="0"/>
              <a:t>を表示</a:t>
            </a:r>
            <a:endParaRPr lang="en-US" altLang="ja-JP" sz="1600" b="1" dirty="0" smtClean="0"/>
          </a:p>
          <a:p>
            <a:r>
              <a:rPr lang="ja-JP" altLang="en-US" sz="1600" b="1" dirty="0"/>
              <a:t>　　メッシュによる点密度の表示　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行政区内の点</a:t>
            </a:r>
            <a:r>
              <a:rPr lang="ja-JP" altLang="en-US" sz="1600" b="1" dirty="0"/>
              <a:t>密度の表示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点群を</a:t>
            </a:r>
            <a:r>
              <a:rPr lang="ja-JP" altLang="en-US" sz="1600" b="1" dirty="0"/>
              <a:t>カーネル</a:t>
            </a:r>
            <a:r>
              <a:rPr lang="ja-JP" altLang="en-US" sz="1600" b="1" dirty="0" smtClean="0"/>
              <a:t>密度で表現する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2</a:t>
            </a:r>
            <a:r>
              <a:rPr lang="ja-JP" altLang="en-US" sz="1600" b="1" dirty="0" err="1" smtClean="0"/>
              <a:t>．</a:t>
            </a:r>
            <a:r>
              <a:rPr lang="ja-JP" altLang="en-US" sz="1600" b="1" dirty="0"/>
              <a:t>数理</a:t>
            </a:r>
            <a:r>
              <a:rPr lang="ja-JP" altLang="en-US" sz="1600" b="1" dirty="0" smtClean="0"/>
              <a:t>的</a:t>
            </a:r>
            <a:r>
              <a:rPr lang="ja-JP" altLang="en-US" sz="1600" b="1" dirty="0"/>
              <a:t>分析</a:t>
            </a:r>
            <a:endParaRPr lang="en-US" altLang="ja-JP" sz="1600" b="1" dirty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</a:t>
            </a:r>
            <a:endParaRPr lang="en-US" altLang="ja-JP" sz="1600" b="1" dirty="0"/>
          </a:p>
          <a:p>
            <a:endParaRPr lang="en-US" altLang="ja-JP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238751" y="837435"/>
            <a:ext cx="3905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使用データ</a:t>
            </a:r>
            <a:r>
              <a:rPr lang="en-US" altLang="ja-JP" sz="1600" b="1" dirty="0" smtClean="0"/>
              <a:t>]</a:t>
            </a:r>
          </a:p>
          <a:p>
            <a:r>
              <a:rPr lang="ja-JP" altLang="en-US" sz="1600" b="1" dirty="0" smtClean="0"/>
              <a:t> </a:t>
            </a:r>
            <a:r>
              <a:rPr lang="ja-JP" altLang="en-US" sz="1600" b="1" dirty="0"/>
              <a:t>「国土交通省国土政策局「国土数値情報（島根県　行政区域、道路、消防署、医療施設データ）」を加工し（座標変換</a:t>
            </a:r>
            <a:r>
              <a:rPr lang="en-US" altLang="ja-JP" sz="1600" b="1" dirty="0"/>
              <a:t>EPSG:2445 </a:t>
            </a:r>
            <a:r>
              <a:rPr lang="ja-JP" altLang="en-US" sz="1600" b="1" dirty="0"/>
              <a:t>）、利用</a:t>
            </a:r>
            <a:r>
              <a:rPr lang="ja-JP" altLang="en-US" sz="1600" b="1" dirty="0" smtClean="0"/>
              <a:t>」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" y="1070699"/>
            <a:ext cx="4851903" cy="37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411288"/>
            <a:ext cx="3667512" cy="2819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38" y="1411288"/>
            <a:ext cx="3667512" cy="2819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3218" y="4230688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５ｋｍ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66071" y="420055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1</a:t>
            </a:r>
            <a:r>
              <a:rPr lang="en-US" altLang="ja-JP" sz="1600" b="1" dirty="0"/>
              <a:t>0</a:t>
            </a:r>
            <a:r>
              <a:rPr kumimoji="1" lang="ja-JP" altLang="en-US" sz="1600" b="1" dirty="0" smtClean="0"/>
              <a:t>ｋｍ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1729" y="933593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半径</a:t>
            </a:r>
            <a:r>
              <a:rPr lang="ja-JP" altLang="en-US" sz="1600" b="1" dirty="0" smtClean="0"/>
              <a:t>の値を変えて、出力する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83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400" y="2604823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２</a:t>
            </a:r>
            <a:r>
              <a:rPr lang="en-US" altLang="ja-JP" sz="4400" dirty="0">
                <a:solidFill>
                  <a:srgbClr val="0070C0"/>
                </a:solidFill>
              </a:rPr>
              <a:t>.</a:t>
            </a:r>
            <a:r>
              <a:rPr lang="ja-JP" altLang="en-US" sz="4400" dirty="0">
                <a:solidFill>
                  <a:srgbClr val="0070C0"/>
                </a:solidFill>
              </a:rPr>
              <a:t>　数理的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02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75119" y="4988938"/>
            <a:ext cx="71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2"/>
              </a:rPr>
              <a:t>http://nij.gov/topics/technology/maps/Pages/crimestat.</a:t>
            </a:r>
            <a:r>
              <a:rPr lang="ja-JP" altLang="en-US" sz="1600" dirty="0" smtClean="0">
                <a:hlinkClick r:id="rId2"/>
              </a:rPr>
              <a:t>aspx</a:t>
            </a:r>
            <a:r>
              <a:rPr lang="ja-JP" altLang="en-US" sz="1600" dirty="0" smtClean="0"/>
              <a:t>　にアクセスし、</a:t>
            </a:r>
            <a:r>
              <a:rPr lang="en-GB" altLang="ja-JP" sz="1600" dirty="0" err="1" smtClean="0"/>
              <a:t>CrimeStat</a:t>
            </a:r>
            <a:r>
              <a:rPr lang="en-GB" altLang="ja-JP" sz="1600" dirty="0" smtClean="0"/>
              <a:t> IV </a:t>
            </a:r>
            <a:r>
              <a:rPr lang="ja-JP" altLang="en-US" sz="1600" dirty="0" smtClean="0"/>
              <a:t>をダウンロードし、解凍後に</a:t>
            </a:r>
            <a:r>
              <a:rPr lang="en-US" altLang="ja-JP" sz="1600" dirty="0" smtClean="0"/>
              <a:t>.exe</a:t>
            </a:r>
            <a:r>
              <a:rPr lang="ja-JP" altLang="en-US" sz="1600" dirty="0" smtClean="0"/>
              <a:t>ファイルを起動する。</a:t>
            </a:r>
            <a:endParaRPr lang="en-US" altLang="ja-JP" sz="16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462" y="1057274"/>
            <a:ext cx="6043076" cy="36957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565805" y="3127115"/>
            <a:ext cx="781504" cy="128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47651" y="176741"/>
            <a:ext cx="8658224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b="1" u="none" dirty="0" err="1" smtClean="0">
                <a:solidFill>
                  <a:srgbClr val="0070C0"/>
                </a:solidFill>
              </a:rPr>
              <a:t>CrimeStat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のインストール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33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26562"/>
            <a:ext cx="5857875" cy="42736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2600325"/>
            <a:ext cx="3881687" cy="14266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44771" y="4788753"/>
            <a:ext cx="7854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crimestat.exeをダブルクリックし、</a:t>
            </a:r>
            <a:r>
              <a:rPr lang="en-US" altLang="ja-JP" sz="1600" b="1" dirty="0" err="1"/>
              <a:t>CrimeStat</a:t>
            </a:r>
            <a:r>
              <a:rPr lang="ja-JP" altLang="en-US" sz="1600" b="1" dirty="0"/>
              <a:t>を起動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Data Setup</a:t>
            </a:r>
            <a:r>
              <a:rPr lang="ja-JP" altLang="en-US" sz="1600" b="1" dirty="0" smtClean="0"/>
              <a:t>タグから、分析したいデータを選択する。</a:t>
            </a:r>
            <a:endParaRPr lang="en-US" altLang="ja-JP" sz="1600" b="1" dirty="0" smtClean="0"/>
          </a:p>
          <a:p>
            <a:r>
              <a:rPr lang="en-US" altLang="ja-JP" sz="1600" b="1" dirty="0"/>
              <a:t>Data S</a:t>
            </a:r>
            <a:r>
              <a:rPr lang="en-US" altLang="ja-JP" sz="1600" b="1" dirty="0" smtClean="0"/>
              <a:t>etup &gt; Primary File &gt; Select Files(type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shp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Browse</a:t>
            </a:r>
            <a:r>
              <a:rPr lang="ja-JP" altLang="en-US" sz="1600" b="1" dirty="0" smtClean="0"/>
              <a:t>からファイルを指定</a:t>
            </a:r>
            <a:r>
              <a:rPr lang="en-US" altLang="ja-JP" sz="1600" b="1" dirty="0" smtClean="0"/>
              <a:t>) </a:t>
            </a:r>
            <a:r>
              <a:rPr lang="ja-JP" altLang="en-US" sz="1600" b="1" dirty="0" err="1" smtClean="0"/>
              <a:t>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54258" y="657225"/>
            <a:ext cx="1636467" cy="173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2425" y="874345"/>
            <a:ext cx="5905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86325" y="1162050"/>
            <a:ext cx="6572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543550" y="1400175"/>
            <a:ext cx="714375" cy="1104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8372475" y="3028950"/>
            <a:ext cx="6286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943600" y="2857500"/>
            <a:ext cx="15811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1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66" y="175108"/>
            <a:ext cx="6085867" cy="44399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562600" y="1809750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62600" y="1952625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38090" y="3228974"/>
            <a:ext cx="112896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740944" y="3371849"/>
            <a:ext cx="51673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9103" y="4810630"/>
            <a:ext cx="4305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Colum</a:t>
            </a:r>
            <a:r>
              <a:rPr lang="ja-JP" altLang="en-US" sz="1600" b="1" dirty="0" smtClean="0"/>
              <a:t>から、</a:t>
            </a:r>
            <a:r>
              <a:rPr lang="ja-JP" altLang="en-US" sz="1600" b="1" dirty="0"/>
              <a:t>ポイント</a:t>
            </a:r>
            <a:r>
              <a:rPr lang="ja-JP" altLang="en-US" sz="1600" b="1" dirty="0" smtClean="0"/>
              <a:t>データの</a:t>
            </a:r>
            <a:r>
              <a:rPr lang="en-US" altLang="ja-JP" sz="1600" b="1" dirty="0" smtClean="0"/>
              <a:t>X,Y</a:t>
            </a:r>
            <a:r>
              <a:rPr lang="ja-JP" altLang="en-US" sz="1600" b="1" dirty="0" smtClean="0"/>
              <a:t>を指定する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projected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にそれぞれチェックをつける。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787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平均最近隣距離法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524723" y="4866241"/>
            <a:ext cx="6094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 I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Nearest neighbor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analysis </a:t>
            </a:r>
            <a:r>
              <a:rPr lang="ja-JP" altLang="en-US" sz="1600" b="1" dirty="0" smtClean="0"/>
              <a:t>にチェックをつけ、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245337"/>
            <a:ext cx="4419600" cy="32243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251318"/>
            <a:ext cx="4450821" cy="32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</a:rPr>
              <a:t>K-</a:t>
            </a:r>
            <a:r>
              <a:rPr lang="ja-JP" altLang="en-US" sz="3200" b="1" dirty="0">
                <a:solidFill>
                  <a:srgbClr val="0070C0"/>
                </a:solidFill>
              </a:rPr>
              <a:t>関数法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0" y="5130225"/>
            <a:ext cx="7650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Ripley’s K statistic(Ripley K)</a:t>
            </a:r>
            <a:r>
              <a:rPr lang="ja-JP" altLang="en-US" sz="1600" b="1" dirty="0" smtClean="0"/>
              <a:t>にチェックをいれ</a:t>
            </a:r>
            <a:r>
              <a:rPr lang="en-US" altLang="ja-JP" sz="1600" b="1" dirty="0" smtClean="0"/>
              <a:t>Unit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とし、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" y="1064419"/>
            <a:ext cx="4288885" cy="3128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-24451"/>
            <a:ext cx="4000501" cy="26775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857500"/>
            <a:ext cx="4000501" cy="24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" y="1182871"/>
            <a:ext cx="4438829" cy="32383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7289" y="194056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標準偏差距離と標準</a:t>
            </a:r>
            <a:r>
              <a:rPr lang="ja-JP" altLang="en-US" sz="3200" b="1" dirty="0">
                <a:solidFill>
                  <a:srgbClr val="0070C0"/>
                </a:solidFill>
              </a:rPr>
              <a:t>偏差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楕円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17451" y="1986189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17451" y="2147207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79929" y="4297173"/>
            <a:ext cx="449942" cy="114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4786592"/>
            <a:ext cx="929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Spatial description </a:t>
            </a:r>
            <a:r>
              <a:rPr lang="en-US" altLang="ja-JP" sz="1600" b="1" dirty="0" smtClean="0"/>
              <a:t>&gt; Spatial Distribution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Save result to </a:t>
            </a:r>
            <a:r>
              <a:rPr kumimoji="1" lang="ja-JP" altLang="en-US" sz="1600" b="1" dirty="0" smtClean="0"/>
              <a:t>をクリックし、ファイルの形式と出力先のフォルダを指定する（事前にフォルダを作成しておく）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項目ごとに出力先の指定後、</a:t>
            </a:r>
            <a:r>
              <a:rPr kumimoji="1" lang="en-US" altLang="ja-JP" sz="1600" b="1" dirty="0" smtClean="0"/>
              <a:t>compute</a:t>
            </a:r>
            <a:r>
              <a:rPr kumimoji="1" lang="ja-JP" altLang="en-US" sz="1600" b="1" dirty="0" smtClean="0"/>
              <a:t>をクリックする</a:t>
            </a:r>
            <a:r>
              <a:rPr kumimoji="1" lang="en-US" altLang="ja-JP" sz="1600" b="1" dirty="0" smtClean="0"/>
              <a:t>(</a:t>
            </a:r>
            <a:r>
              <a:rPr kumimoji="1" lang="ja-JP" altLang="en-US" sz="1600" b="1" dirty="0" smtClean="0"/>
              <a:t>指定したフォルダに出力される</a:t>
            </a:r>
            <a:r>
              <a:rPr kumimoji="1" lang="en-US" altLang="ja-JP" sz="1600" b="1" dirty="0" smtClean="0"/>
              <a:t>)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01" y="1144771"/>
            <a:ext cx="4452799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/>
          <a:stretch/>
        </p:blipFill>
        <p:spPr>
          <a:xfrm>
            <a:off x="246744" y="1262828"/>
            <a:ext cx="4068082" cy="32636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4804228" y="1262828"/>
            <a:ext cx="4082651" cy="326369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3884" y="4977704"/>
            <a:ext cx="83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ポイントデータと計算結果を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標準偏差</a:t>
            </a:r>
            <a:r>
              <a:rPr lang="ja-JP" altLang="en-US" sz="1600" b="1" dirty="0"/>
              <a:t>距離</a:t>
            </a:r>
            <a:r>
              <a:rPr lang="ja-JP" altLang="en-US" sz="1600" b="1" dirty="0" smtClean="0"/>
              <a:t>が</a:t>
            </a:r>
            <a:r>
              <a:rPr lang="en-GB" altLang="ja-JP" sz="1600" b="1" dirty="0" err="1" smtClean="0"/>
              <a:t>SDD.shp</a:t>
            </a:r>
            <a:r>
              <a:rPr lang="ja-JP" altLang="en-US" sz="1600" b="1" dirty="0" err="1" smtClean="0"/>
              <a:t>、</a:t>
            </a:r>
            <a:r>
              <a:rPr lang="zh-TW" altLang="en-US" sz="1600" b="1" dirty="0"/>
              <a:t>標準偏差</a:t>
            </a:r>
            <a:r>
              <a:rPr lang="zh-TW" altLang="en-US" sz="1600" b="1" dirty="0" smtClean="0"/>
              <a:t>楕円</a:t>
            </a:r>
            <a:r>
              <a:rPr lang="ja-JP" altLang="en-US" sz="1600" b="1" dirty="0" smtClean="0"/>
              <a:t>が</a:t>
            </a:r>
            <a:r>
              <a:rPr lang="en-US" altLang="zh-TW" sz="1600" b="1" dirty="0" err="1" smtClean="0"/>
              <a:t>SDE.shp</a:t>
            </a:r>
            <a:r>
              <a:rPr lang="ja-JP" altLang="en-US" sz="1600" b="1" dirty="0" smtClean="0"/>
              <a:t>となって出力されている。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8748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30" y="110625"/>
            <a:ext cx="7146340" cy="54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3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67229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１．視覚的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928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1950" y="180975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070C0"/>
                </a:solidFill>
              </a:rPr>
              <a:t>点の分布</a:t>
            </a:r>
            <a:r>
              <a:rPr lang="ja-JP" altLang="en-US" sz="2800" dirty="0" err="1">
                <a:solidFill>
                  <a:srgbClr val="0070C0"/>
                </a:solidFill>
              </a:rPr>
              <a:t>密度をを表示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230913"/>
            <a:ext cx="5157839" cy="396508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902621" y="4738122"/>
            <a:ext cx="40238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点が密集している箇所としていない箇所がみられる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5195287" y="1371822"/>
            <a:ext cx="3438525" cy="3219450"/>
            <a:chOff x="4867275" y="1485900"/>
            <a:chExt cx="3438525" cy="321945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7275" y="1485900"/>
              <a:ext cx="3438525" cy="3219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円/楕円 4"/>
            <p:cNvSpPr/>
            <p:nvPr/>
          </p:nvSpPr>
          <p:spPr>
            <a:xfrm>
              <a:off x="7448550" y="2783371"/>
              <a:ext cx="276225" cy="2571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6896100" y="2878621"/>
              <a:ext cx="495300" cy="3429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5867400" y="40216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6687470" y="32215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6163135" y="36787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542925" y="885825"/>
            <a:ext cx="3934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ＱＧＩＳで国土数値情報の病院のデータを表示する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4714" y="5393262"/>
            <a:ext cx="92095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点</a:t>
            </a:r>
            <a:r>
              <a:rPr lang="ja-JP" altLang="en-US" dirty="0" smtClean="0"/>
              <a:t>が密集していることはわかるが、地域ごとの密度の違いはよくわからない→　</a:t>
            </a:r>
            <a:r>
              <a:rPr lang="ja-JP" altLang="en-US" b="1" dirty="0" smtClean="0">
                <a:solidFill>
                  <a:srgbClr val="00B050"/>
                </a:solidFill>
              </a:rPr>
              <a:t>メッシュや行政区画ごとに密度を求める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メッシュによ</a:t>
            </a:r>
            <a:r>
              <a:rPr lang="ja-JP" altLang="en-US" b="1" u="none" dirty="0">
                <a:solidFill>
                  <a:srgbClr val="0070C0"/>
                </a:solidFill>
              </a:rPr>
              <a:t>る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点密度の表示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37283"/>
            <a:ext cx="5730670" cy="441962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77" y="2393902"/>
            <a:ext cx="4465445" cy="306300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15025" y="1064916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プラグイン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＞プラグインの管理とインストール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3143" y="4505325"/>
            <a:ext cx="26365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b="1" dirty="0" err="1"/>
              <a:t>m</a:t>
            </a:r>
            <a:r>
              <a:rPr kumimoji="1" lang="en-US" altLang="ja-JP" sz="1600" b="1" dirty="0" err="1" smtClean="0"/>
              <a:t>mqgis</a:t>
            </a:r>
            <a:r>
              <a:rPr kumimoji="1" lang="ja-JP" altLang="en-US" sz="1600" b="1" dirty="0" smtClean="0"/>
              <a:t>プラグインを検索</a:t>
            </a:r>
            <a:r>
              <a:rPr lang="ja-JP" altLang="en-US" sz="1600" b="1" dirty="0" smtClean="0"/>
              <a:t>し、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インストール</a:t>
            </a:r>
            <a:r>
              <a:rPr kumimoji="1" lang="ja-JP" altLang="en-US" sz="1600" b="1" dirty="0" smtClean="0"/>
              <a:t>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3428" y="1291801"/>
            <a:ext cx="540297" cy="1213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5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"/>
          <a:stretch/>
        </p:blipFill>
        <p:spPr>
          <a:xfrm>
            <a:off x="363213" y="838200"/>
            <a:ext cx="5930158" cy="45476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409" y="2202265"/>
            <a:ext cx="2835796" cy="292704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14325" y="105430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メッシュを作成する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00812" y="1040658"/>
            <a:ext cx="2335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ＭＭＱＧＩＳ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Create</a:t>
            </a: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kumimoji="1" lang="en-US" altLang="ja-JP" sz="1600" b="1" dirty="0" smtClean="0">
                <a:solidFill>
                  <a:srgbClr val="0070C0"/>
                </a:solidFill>
              </a:rPr>
              <a:t>Create Grid Lines Layer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9550" y="5441198"/>
            <a:ext cx="8039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表示範囲にメッシュが作成されるため、点データの領域にズームし全体を表示しておく。</a:t>
            </a:r>
            <a:endParaRPr kumimoji="1" lang="en-US" altLang="ja-JP" sz="1600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93371" y="2820988"/>
            <a:ext cx="2607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出力先を指定し、</a:t>
            </a:r>
            <a:r>
              <a:rPr kumimoji="1" lang="en-US" altLang="ja-JP" sz="1600" b="1" dirty="0" smtClean="0"/>
              <a:t>H Spacing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10000</a:t>
            </a:r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m</a:t>
            </a:r>
            <a:r>
              <a:rPr kumimoji="1" lang="ja-JP" altLang="en-US" sz="1600" b="1" dirty="0" smtClean="0"/>
              <a:t>）にする。</a:t>
            </a:r>
            <a:r>
              <a:rPr kumimoji="1" lang="en-US" altLang="ja-JP" sz="1600" b="1" dirty="0" smtClean="0"/>
              <a:t>V Spacing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10000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m</a:t>
            </a:r>
            <a:r>
              <a:rPr lang="ja-JP" altLang="en-US" sz="1600" b="1" dirty="0"/>
              <a:t>）にする</a:t>
            </a:r>
            <a:r>
              <a:rPr lang="ja-JP" altLang="en-US" sz="1600" b="1" dirty="0" smtClean="0"/>
              <a:t>。</a:t>
            </a:r>
            <a:r>
              <a:rPr lang="en-US" altLang="ja-JP" sz="1600" b="1" dirty="0" smtClean="0"/>
              <a:t>10km×10km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メッシュを作成する。</a:t>
            </a:r>
            <a:endParaRPr lang="en-US" altLang="ja-JP" sz="1600" b="1" dirty="0" smtClean="0"/>
          </a:p>
          <a:p>
            <a:r>
              <a:rPr kumimoji="1" lang="en-US" altLang="ja-JP" sz="1600" b="1" dirty="0" err="1" smtClean="0"/>
              <a:t>Retangle</a:t>
            </a:r>
            <a:r>
              <a:rPr kumimoji="1" lang="en-US" altLang="ja-JP" sz="1600" b="1" dirty="0" smtClean="0"/>
              <a:t>(polygon)</a:t>
            </a:r>
            <a:r>
              <a:rPr kumimoji="1" lang="ja-JP" altLang="en-US" sz="1600" b="1" dirty="0" smtClean="0"/>
              <a:t>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最後に、座標</a:t>
            </a:r>
            <a:r>
              <a:rPr lang="ja-JP" altLang="en-US" sz="1600" b="1" dirty="0"/>
              <a:t>系</a:t>
            </a:r>
            <a:r>
              <a:rPr lang="ja-JP" altLang="en-US" sz="1600" b="1" dirty="0" smtClean="0"/>
              <a:t>を選択する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（今回は、</a:t>
            </a:r>
            <a:r>
              <a:rPr kumimoji="1" lang="en-US" altLang="ja-JP" sz="1600" b="1" dirty="0" smtClean="0"/>
              <a:t>EPSG:2445</a:t>
            </a:r>
            <a:r>
              <a:rPr kumimoji="1" lang="ja-JP" altLang="en-US" sz="1600" b="1" dirty="0" smtClean="0"/>
              <a:t>）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79013" y="244951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67038" y="282098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99399" y="438593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01232" y="469435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4683058" y="1552575"/>
            <a:ext cx="574742" cy="89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0" y="737781"/>
            <a:ext cx="5419725" cy="41664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03113" y="269875"/>
            <a:ext cx="337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10km×10km</a:t>
            </a:r>
            <a:r>
              <a:rPr kumimoji="1" lang="ja-JP" altLang="en-US" sz="1600" b="1" dirty="0" smtClean="0"/>
              <a:t>のメッシュが作成できた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924" y="3110988"/>
            <a:ext cx="2897052" cy="2261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51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メッシュ内のポイント数を計算する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84482"/>
            <a:ext cx="5633884" cy="43449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2924175"/>
            <a:ext cx="2202980" cy="205999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226892" y="1031133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0070C0"/>
                </a:solidFill>
              </a:rPr>
              <a:t>ベクタ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＞解析</a:t>
            </a:r>
            <a:r>
              <a:rPr lang="ja-JP" altLang="en-US" sz="1600" b="1" dirty="0">
                <a:solidFill>
                  <a:srgbClr val="0070C0"/>
                </a:solidFill>
              </a:rPr>
              <a:t>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ポリゴン内の点の数を数える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95571" y="3157585"/>
            <a:ext cx="27717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入力ポリゴンベクタレイヤにメッシュを指定し、</a:t>
            </a:r>
            <a:r>
              <a:rPr lang="ja-JP" altLang="en-US" sz="1600" b="1" dirty="0"/>
              <a:t>入力</a:t>
            </a:r>
            <a:r>
              <a:rPr lang="ja-JP" altLang="en-US" sz="1600" b="1" dirty="0" smtClean="0"/>
              <a:t>ポイントベクタレイヤに</a:t>
            </a:r>
            <a:r>
              <a:rPr lang="ja-JP" altLang="en-US" sz="1600" b="1" dirty="0"/>
              <a:t>病院</a:t>
            </a:r>
            <a:r>
              <a:rPr lang="ja-JP" altLang="en-US" sz="1600" b="1" dirty="0" smtClean="0"/>
              <a:t>のレイヤを指定する。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出力フィールド名を入力し、出力先と新規データー名を入力して、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2112" y="30569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42112" y="332241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98490" y="347544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5005" y="432316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552825" y="2105025"/>
            <a:ext cx="609600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3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363720"/>
            <a:ext cx="5109029" cy="39275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5" y="1765720"/>
            <a:ext cx="3815668" cy="27197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8224" y="4741636"/>
            <a:ext cx="8561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メッシュ内のポイント数を含んだ、新規ポリゴンが作成された。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属性テーブルを開き、</a:t>
            </a:r>
            <a:r>
              <a:rPr lang="ja-JP" altLang="en-US" sz="1600" b="1" dirty="0"/>
              <a:t>一番端</a:t>
            </a:r>
            <a:r>
              <a:rPr lang="ja-JP" altLang="en-US" sz="1600" b="1" dirty="0" smtClean="0"/>
              <a:t>の列のデータを並び替えて表示すると、計算結果が追加されている。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メッシュ</a:t>
            </a:r>
            <a:r>
              <a:rPr lang="ja-JP" altLang="en-US" sz="1600" b="1" dirty="0"/>
              <a:t>内</a:t>
            </a:r>
            <a:r>
              <a:rPr lang="ja-JP" altLang="en-US" sz="1600" b="1" dirty="0" smtClean="0"/>
              <a:t>のポイント数をもとに色分けを行う。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90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703</Words>
  <Application>Microsoft Office PowerPoint</Application>
  <PresentationFormat>画面に合わせる (16:10)</PresentationFormat>
  <Paragraphs>108</Paragraphs>
  <Slides>29</Slides>
  <Notes>2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ＭＳ Ｐゴシック</vt:lpstr>
      <vt:lpstr>新細明體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１．視覚的分析</vt:lpstr>
      <vt:lpstr>PowerPoint プレゼンテーション</vt:lpstr>
      <vt:lpstr>メッシュによる点密度の表示</vt:lpstr>
      <vt:lpstr>PowerPoint プレゼンテーション</vt:lpstr>
      <vt:lpstr>PowerPoint プレゼンテーション</vt:lpstr>
      <vt:lpstr>メッシュ内のポイント数を計算する</vt:lpstr>
      <vt:lpstr>PowerPoint プレゼンテーション</vt:lpstr>
      <vt:lpstr>メッシュ内のポイント数で色分けする</vt:lpstr>
      <vt:lpstr>PowerPoint プレゼンテーション</vt:lpstr>
      <vt:lpstr>PowerPoint プレゼンテーション</vt:lpstr>
      <vt:lpstr>行政区画ごとのポイント数を計算する</vt:lpstr>
      <vt:lpstr>行政区画のポリゴンをディゾルブする</vt:lpstr>
      <vt:lpstr>計算結果の表示の設定</vt:lpstr>
      <vt:lpstr>PowerPoint プレゼンテーション</vt:lpstr>
      <vt:lpstr>カーネル密度推計</vt:lpstr>
      <vt:lpstr>PowerPoint プレゼンテーション</vt:lpstr>
      <vt:lpstr>PowerPoint プレゼンテーション</vt:lpstr>
      <vt:lpstr>PowerPoint プレゼンテーション</vt:lpstr>
      <vt:lpstr>２.　数理的分析</vt:lpstr>
      <vt:lpstr>CrimeStatのインストール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63</cp:revision>
  <dcterms:created xsi:type="dcterms:W3CDTF">2015-06-26T03:04:37Z</dcterms:created>
  <dcterms:modified xsi:type="dcterms:W3CDTF">2017-03-15T06:15:09Z</dcterms:modified>
</cp:coreProperties>
</file>